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21"/>
  </p:notesMasterIdLst>
  <p:sldIdLst>
    <p:sldId id="261" r:id="rId4"/>
    <p:sldId id="316" r:id="rId5"/>
    <p:sldId id="301" r:id="rId6"/>
    <p:sldId id="302" r:id="rId7"/>
    <p:sldId id="304" r:id="rId8"/>
    <p:sldId id="305" r:id="rId9"/>
    <p:sldId id="306" r:id="rId10"/>
    <p:sldId id="307" r:id="rId11"/>
    <p:sldId id="303" r:id="rId12"/>
    <p:sldId id="309" r:id="rId13"/>
    <p:sldId id="275" r:id="rId14"/>
    <p:sldId id="276" r:id="rId15"/>
    <p:sldId id="277" r:id="rId16"/>
    <p:sldId id="310" r:id="rId17"/>
    <p:sldId id="311" r:id="rId18"/>
    <p:sldId id="312" r:id="rId19"/>
    <p:sldId id="31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71" autoAdjust="0"/>
    <p:restoredTop sz="94660"/>
  </p:normalViewPr>
  <p:slideViewPr>
    <p:cSldViewPr>
      <p:cViewPr varScale="1">
        <p:scale>
          <a:sx n="105" d="100"/>
          <a:sy n="105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GIF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2.m4a"/><Relationship Id="rId2" Type="http://schemas.openxmlformats.org/officeDocument/2006/relationships/audio" Target="../media/media12.m4a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3.m4a"/><Relationship Id="rId2" Type="http://schemas.openxmlformats.org/officeDocument/2006/relationships/audio" Target="../media/media13.m4a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image" Target="../media/image9.GIF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3.m4a"/><Relationship Id="rId2" Type="http://schemas.openxmlformats.org/officeDocument/2006/relationships/audio" Target="../media/media3.m4a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6.m4a"/><Relationship Id="rId2" Type="http://schemas.openxmlformats.org/officeDocument/2006/relationships/audio" Target="../media/media6.m4a"/><Relationship Id="rId1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7.m4a"/><Relationship Id="rId2" Type="http://schemas.openxmlformats.org/officeDocument/2006/relationships/audio" Target="../media/media7.m4a"/><Relationship Id="rId1" Type="http://schemas.openxmlformats.org/officeDocument/2006/relationships/image" Target="../media/image5.GIF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8.m4a"/><Relationship Id="rId2" Type="http://schemas.openxmlformats.org/officeDocument/2006/relationships/audio" Target="../media/media8.m4a"/><Relationship Id="rId1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15962"/>
          </a:xfrm>
        </p:spPr>
        <p:txBody>
          <a:bodyPr/>
          <a:lstStyle/>
          <a:p>
            <a:r>
              <a:rPr lang="en-US" dirty="0"/>
              <a:t>Basic Ford-Fulkerson Method (rephrased)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15962"/>
            <a:ext cx="8229600" cy="56086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Start with flow = 0 on all links.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Until you’ve reached the value of the min cut:</a:t>
            </a:r>
            <a:endParaRPr lang="en-US" sz="3200" dirty="0"/>
          </a:p>
          <a:p>
            <a:pPr marL="914400" lvl="1" indent="-514350">
              <a:buFont typeface="+mj-lt"/>
              <a:buAutoNum type="alphaLcParenR"/>
            </a:pPr>
            <a:r>
              <a:rPr lang="en-US" sz="2800" dirty="0"/>
              <a:t>Choose a path from s to t, and increase flow along the edges of this path as much as possible.  To do this, find a path from s to t (u</a:t>
            </a:r>
            <a:r>
              <a:rPr lang="en-US" sz="2800" baseline="-25000" dirty="0"/>
              <a:t>0</a:t>
            </a:r>
            <a:r>
              <a:rPr lang="en-US" sz="2800" dirty="0"/>
              <a:t>=s, u</a:t>
            </a:r>
            <a:r>
              <a:rPr lang="en-US" sz="2800" baseline="-25000" dirty="0"/>
              <a:t>1</a:t>
            </a:r>
            <a:r>
              <a:rPr lang="en-US" sz="2800" dirty="0"/>
              <a:t>, u</a:t>
            </a:r>
            <a:r>
              <a:rPr lang="en-US" sz="2800" baseline="-25000" dirty="0"/>
              <a:t>2</a:t>
            </a:r>
            <a:r>
              <a:rPr lang="en-US" sz="2800" dirty="0"/>
              <a:t>, …, u</a:t>
            </a:r>
            <a:r>
              <a:rPr lang="en-US" sz="2800" baseline="-25000" dirty="0"/>
              <a:t>n-1</a:t>
            </a:r>
            <a:r>
              <a:rPr lang="en-US" sz="2800" dirty="0"/>
              <a:t>, u</a:t>
            </a:r>
            <a:r>
              <a:rPr lang="en-US" sz="2800" baseline="-25000" dirty="0"/>
              <a:t>n</a:t>
            </a:r>
            <a:r>
              <a:rPr lang="en-US" sz="2800" dirty="0"/>
              <a:t>=t) such that either:</a:t>
            </a:r>
            <a:endParaRPr lang="en-US" sz="2800" dirty="0"/>
          </a:p>
          <a:p>
            <a:pPr marL="1314450" lvl="2" indent="-514350">
              <a:buFont typeface="+mj-lt"/>
              <a:buAutoNum type="romanLcPeriod"/>
            </a:pPr>
            <a:r>
              <a:rPr lang="en-US" sz="2400" dirty="0"/>
              <a:t>(</a:t>
            </a:r>
            <a:r>
              <a:rPr lang="en-US" sz="2400" dirty="0" err="1"/>
              <a:t>u</a:t>
            </a:r>
            <a:r>
              <a:rPr lang="en-US" sz="2400" baseline="-25000" dirty="0" err="1"/>
              <a:t>k</a:t>
            </a:r>
            <a:r>
              <a:rPr lang="en-US" sz="2400" dirty="0"/>
              <a:t>, u</a:t>
            </a:r>
            <a:r>
              <a:rPr lang="en-US" sz="2400" baseline="-25000" dirty="0"/>
              <a:t>k+1</a:t>
            </a:r>
            <a:r>
              <a:rPr lang="en-US" sz="2400" dirty="0"/>
              <a:t>) is in the network but not at full capacity, or</a:t>
            </a:r>
            <a:endParaRPr lang="en-US" sz="2400" dirty="0"/>
          </a:p>
          <a:p>
            <a:pPr marL="1314450" lvl="2" indent="-514350">
              <a:buFont typeface="+mj-lt"/>
              <a:buAutoNum type="romanLcPeriod"/>
            </a:pPr>
            <a:r>
              <a:rPr lang="en-US" sz="2400" dirty="0"/>
              <a:t>(u</a:t>
            </a:r>
            <a:r>
              <a:rPr lang="en-US" sz="2400" baseline="-25000" dirty="0"/>
              <a:t>k+1</a:t>
            </a:r>
            <a:r>
              <a:rPr lang="en-US" sz="2400" dirty="0"/>
              <a:t>, </a:t>
            </a:r>
            <a:r>
              <a:rPr lang="en-US" sz="2400" dirty="0" err="1"/>
              <a:t>u</a:t>
            </a:r>
            <a:r>
              <a:rPr lang="en-US" sz="2400" baseline="-25000" dirty="0" err="1"/>
              <a:t>k</a:t>
            </a:r>
            <a:r>
              <a:rPr lang="en-US" sz="2400" dirty="0"/>
              <a:t>) [the reverse edge] is in the network with some flow</a:t>
            </a:r>
            <a:endParaRPr lang="en-US" sz="2400" dirty="0"/>
          </a:p>
          <a:p>
            <a:r>
              <a:rPr lang="en-US" sz="3200" dirty="0"/>
              <a:t>This implies the possibility of backflow.</a:t>
            </a:r>
            <a:endParaRPr lang="en-US" sz="32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856"/>
    </mc:Choice>
    <mc:Fallback>
      <p:transition spd="slow" advTm="60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Minimum Cut Edges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find the value of the minimum cut from running the Ford Fulkerson method.  </a:t>
            </a:r>
            <a:endParaRPr lang="en-US" dirty="0"/>
          </a:p>
          <a:p>
            <a:r>
              <a:rPr lang="en-US" dirty="0"/>
              <a:t>To find the actual edges in this cut:</a:t>
            </a:r>
            <a:endParaRPr lang="en-US" dirty="0"/>
          </a:p>
          <a:p>
            <a:pPr lvl="1"/>
            <a:r>
              <a:rPr lang="en-US" dirty="0"/>
              <a:t>Take the final residual graph G</a:t>
            </a:r>
            <a:r>
              <a:rPr lang="en-US" baseline="-25000" dirty="0"/>
              <a:t>f</a:t>
            </a:r>
            <a:r>
              <a:rPr lang="en-US" dirty="0"/>
              <a:t> .  Since there are no more augmenting paths, some edges will have value 0 in G</a:t>
            </a:r>
            <a:r>
              <a:rPr lang="en-US" baseline="-25000" dirty="0"/>
              <a:t>f</a:t>
            </a:r>
            <a:r>
              <a:rPr lang="en-US" dirty="0"/>
              <a:t>.</a:t>
            </a:r>
            <a:endParaRPr lang="en-US" dirty="0"/>
          </a:p>
          <a:p>
            <a:pPr lvl="1"/>
            <a:r>
              <a:rPr lang="en-US" dirty="0"/>
              <a:t>Identify all the vertices v</a:t>
            </a:r>
            <a:r>
              <a:rPr lang="en-US" baseline="-25000" dirty="0"/>
              <a:t>s</a:t>
            </a:r>
            <a:r>
              <a:rPr lang="en-US" dirty="0"/>
              <a:t> reachable from source </a:t>
            </a:r>
            <a:r>
              <a:rPr lang="en-US" i="1" dirty="0"/>
              <a:t>s</a:t>
            </a:r>
            <a:r>
              <a:rPr lang="en-US" dirty="0"/>
              <a:t> in G</a:t>
            </a:r>
            <a:r>
              <a:rPr lang="en-US" baseline="-25000" dirty="0"/>
              <a:t>f</a:t>
            </a:r>
            <a:r>
              <a:rPr lang="en-US" dirty="0"/>
              <a:t>.</a:t>
            </a:r>
            <a:endParaRPr lang="en-US" dirty="0"/>
          </a:p>
          <a:p>
            <a:pPr lvl="1"/>
            <a:r>
              <a:rPr lang="en-US" dirty="0"/>
              <a:t>For each vertex in v</a:t>
            </a:r>
            <a:r>
              <a:rPr lang="en-US" baseline="-25000" dirty="0"/>
              <a:t>s</a:t>
            </a:r>
            <a:r>
              <a:rPr lang="en-US" dirty="0"/>
              <a:t>, find all edges in the original graph G that </a:t>
            </a:r>
            <a:r>
              <a:rPr lang="en-US"/>
              <a:t>go from v</a:t>
            </a:r>
            <a:r>
              <a:rPr lang="en-US" baseline="-25000"/>
              <a:t>s</a:t>
            </a:r>
            <a:r>
              <a:rPr lang="en-US"/>
              <a:t> to </a:t>
            </a:r>
            <a:r>
              <a:rPr lang="en-US" dirty="0"/>
              <a:t>vertices that are not reachable in G</a:t>
            </a:r>
            <a:r>
              <a:rPr lang="en-US" baseline="-25000" dirty="0"/>
              <a:t>f</a:t>
            </a:r>
            <a:r>
              <a:rPr lang="en-US" dirty="0"/>
              <a:t>.</a:t>
            </a:r>
            <a:endParaRPr lang="en-US" dirty="0"/>
          </a:p>
          <a:p>
            <a:pPr lvl="2"/>
            <a:r>
              <a:rPr lang="en-US" dirty="0"/>
              <a:t>The set of all such edges form the minimum cut.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81"/>
    </mc:Choice>
    <mc:Fallback>
      <p:transition spd="slow" advTm="54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Matching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you have two sets of nodes, call them Type 1 and Type 2.  Suppose that every edge in the graph goes between a Type 1 node and a Type 2 node.</a:t>
            </a:r>
            <a:endParaRPr lang="en-US" dirty="0"/>
          </a:p>
          <a:p>
            <a:r>
              <a:rPr lang="en-US" dirty="0"/>
              <a:t>What is the maximum number of type 1-type 2 pairs that we can create?</a:t>
            </a:r>
            <a:endParaRPr lang="en-US" dirty="0"/>
          </a:p>
          <a:p>
            <a:r>
              <a:rPr lang="en-US" dirty="0"/>
              <a:t>This is called the </a:t>
            </a:r>
            <a:r>
              <a:rPr lang="en-US" i="1" dirty="0"/>
              <a:t>bipartite matching</a:t>
            </a:r>
            <a:r>
              <a:rPr lang="en-US" dirty="0"/>
              <a:t> problem.  If you have equal numbers of each type, and you can find a matching that uses them all, you have a </a:t>
            </a:r>
            <a:r>
              <a:rPr lang="en-US" i="1" dirty="0"/>
              <a:t>perfect matching</a:t>
            </a:r>
            <a:r>
              <a:rPr lang="en-US" dirty="0"/>
              <a:t>.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396"/>
    </mc:Choice>
    <mc:Fallback>
      <p:transition spd="slow" advTm="473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Pictorial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382000" cy="5135563"/>
          </a:xfrm>
        </p:spPr>
        <p:txBody>
          <a:bodyPr/>
          <a:lstStyle/>
          <a:p>
            <a:r>
              <a:rPr lang="en-US" dirty="0"/>
              <a:t>Suppose you’re a high school tennis coach and you’re trying to see how many mixed-doubles teams you can field.  </a:t>
            </a:r>
            <a:endParaRPr lang="en-US" dirty="0"/>
          </a:p>
          <a:p>
            <a:r>
              <a:rPr lang="en-US" dirty="0"/>
              <a:t>Everybody has listed who they are willing to play with.</a:t>
            </a:r>
            <a:endParaRPr lang="en-US" dirty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449" y="3048000"/>
            <a:ext cx="4648200" cy="27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39"/>
    </mc:Choice>
    <mc:Fallback>
      <p:transition spd="slow" advTm="468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Bipartite Matching as Network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Treat this as a network flow problem, with a source attached to each boy and a sink attached to each girl (or conversely), and a capacity of one on each edge.</a:t>
            </a:r>
            <a:endParaRPr lang="en-US" dirty="0"/>
          </a:p>
          <a:p>
            <a:r>
              <a:rPr lang="en-US" dirty="0"/>
              <a:t>A maximal bipartite matching corresponds to a maximal network flow.</a:t>
            </a:r>
            <a:endParaRPr lang="en-US" dirty="0"/>
          </a:p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3733800"/>
            <a:ext cx="630555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Ink 4"/>
          <p:cNvSpPr/>
          <p:nvPr/>
        </p:nvSpPr>
        <p:spPr bwMode="auto">
          <a:xfrm>
            <a:off x="650160" y="3814560"/>
            <a:ext cx="6502320" cy="184356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365"/>
    </mc:Choice>
    <mc:Fallback>
      <p:transition spd="slow" advTm="80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Tripartite Matching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let’s take it one step further.</a:t>
            </a:r>
            <a:endParaRPr lang="en-US" dirty="0"/>
          </a:p>
          <a:p>
            <a:r>
              <a:rPr lang="en-US" dirty="0"/>
              <a:t>Suppose you have lists of:</a:t>
            </a:r>
            <a:endParaRPr lang="en-US" dirty="0"/>
          </a:p>
          <a:p>
            <a:pPr lvl="1"/>
            <a:r>
              <a:rPr lang="en-US" dirty="0"/>
              <a:t>Courses you need to take</a:t>
            </a:r>
            <a:endParaRPr lang="en-US" dirty="0"/>
          </a:p>
          <a:p>
            <a:pPr lvl="1"/>
            <a:r>
              <a:rPr lang="en-US" dirty="0"/>
              <a:t>Locations you are willing to take them</a:t>
            </a:r>
            <a:endParaRPr lang="en-US" dirty="0"/>
          </a:p>
          <a:p>
            <a:pPr lvl="1"/>
            <a:r>
              <a:rPr lang="en-US" dirty="0"/>
              <a:t>Nights they are offered</a:t>
            </a:r>
            <a:endParaRPr lang="en-US" dirty="0"/>
          </a:p>
          <a:p>
            <a:r>
              <a:rPr lang="en-US" dirty="0"/>
              <a:t>Could you use a network flow algorithm to find the maximum number of courses you could take meeting some criteria?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300"/>
    </mc:Choice>
    <mc:Fallback>
      <p:transition spd="slow" advTm="43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Tripartite Matching II -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you are willing to take courses at St. Paul, Midway, or </a:t>
            </a:r>
            <a:r>
              <a:rPr lang="en-US" dirty="0" err="1"/>
              <a:t>Normandale</a:t>
            </a:r>
            <a:r>
              <a:rPr lang="en-US" dirty="0"/>
              <a:t> (not Minneapolis or Brooklyn Park)</a:t>
            </a:r>
            <a:endParaRPr lang="en-US" dirty="0"/>
          </a:p>
          <a:p>
            <a:r>
              <a:rPr lang="en-US" dirty="0"/>
              <a:t>Suppose you are free Monday, Tuesday, and Wednesday</a:t>
            </a:r>
            <a:endParaRPr lang="en-US" dirty="0"/>
          </a:p>
          <a:p>
            <a:r>
              <a:rPr lang="en-US" dirty="0"/>
              <a:t>Suppose you need ICS 365, 372, 440, 460, 462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09"/>
    </mc:Choice>
    <mc:Fallback>
      <p:transition spd="slow" advTm="24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Tripartite Matching III - 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83" y="1283254"/>
            <a:ext cx="8617717" cy="3669746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276"/>
    </mc:Choice>
    <mc:Fallback>
      <p:transition spd="slow" advTm="38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Tripartite Matching IV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Unfortunately, this doesn’t yield to network flow algorithms.</a:t>
            </a:r>
            <a:endParaRPr lang="en-US" dirty="0"/>
          </a:p>
          <a:p>
            <a:r>
              <a:rPr lang="en-US" dirty="0"/>
              <a:t>It’s a type of problem called “NP-Complete”.</a:t>
            </a:r>
            <a:endParaRPr lang="en-US" dirty="0"/>
          </a:p>
          <a:p>
            <a:pPr lvl="1"/>
            <a:r>
              <a:rPr lang="en-US" dirty="0"/>
              <a:t>The only known way to find the optimal solution (maximum number of courses) is to try everything.</a:t>
            </a:r>
            <a:endParaRPr lang="en-US" dirty="0"/>
          </a:p>
          <a:p>
            <a:pPr lvl="2"/>
            <a:r>
              <a:rPr lang="en-US" dirty="0"/>
              <a:t>We will discuss </a:t>
            </a:r>
            <a:r>
              <a:rPr lang="en-US"/>
              <a:t>NP-Completeness next.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96"/>
    </mc:Choice>
    <mc:Fallback>
      <p:transition spd="slow" advTm="52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3600" dirty="0"/>
              <a:t>Basic F-F Method Analysis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" y="990600"/>
            <a:ext cx="5334000" cy="57150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Depends on how to implement the loop.</a:t>
            </a:r>
            <a:endParaRPr lang="en-US" dirty="0"/>
          </a:p>
          <a:p>
            <a:r>
              <a:rPr lang="en-US" dirty="0"/>
              <a:t>First, scale the capacities so they are integers with maximum flow |f*|</a:t>
            </a:r>
            <a:endParaRPr lang="en-US" dirty="0"/>
          </a:p>
          <a:p>
            <a:pPr lvl="1"/>
            <a:r>
              <a:rPr lang="en-US" dirty="0"/>
              <a:t>Then you will do the loop at most |f*| times</a:t>
            </a:r>
            <a:endParaRPr lang="en-US" dirty="0"/>
          </a:p>
          <a:p>
            <a:pPr lvl="1"/>
            <a:r>
              <a:rPr lang="en-US" dirty="0"/>
              <a:t>Not </a:t>
            </a:r>
            <a:r>
              <a:rPr lang="en-US" u="sng" dirty="0"/>
              <a:t>exactly</a:t>
            </a:r>
            <a:r>
              <a:rPr lang="en-US" dirty="0"/>
              <a:t> possible for irrational flows (unlikely in practice)</a:t>
            </a:r>
            <a:endParaRPr lang="en-US" dirty="0"/>
          </a:p>
          <a:p>
            <a:r>
              <a:rPr lang="en-US" dirty="0"/>
              <a:t>Create an auxiliary graph G’ = (V,E’) where </a:t>
            </a:r>
            <a:endParaRPr lang="en-US" dirty="0"/>
          </a:p>
          <a:p>
            <a:pPr lvl="1"/>
            <a:r>
              <a:rPr lang="en-US" dirty="0"/>
              <a:t>E’ = { (</a:t>
            </a:r>
            <a:r>
              <a:rPr lang="en-US" dirty="0" err="1"/>
              <a:t>u,v</a:t>
            </a:r>
            <a:r>
              <a:rPr lang="en-US" dirty="0"/>
              <a:t>): (</a:t>
            </a:r>
            <a:r>
              <a:rPr lang="en-US" dirty="0" err="1"/>
              <a:t>u,v</a:t>
            </a:r>
            <a:r>
              <a:rPr lang="en-US" dirty="0"/>
              <a:t>)</a:t>
            </a:r>
            <a:r>
              <a:rPr lang="en-US" dirty="0">
                <a:sym typeface="Symbol" panose="05050102010706020507"/>
              </a:rPr>
              <a:t>E or </a:t>
            </a:r>
            <a:r>
              <a:rPr lang="en-US" dirty="0"/>
              <a:t>(</a:t>
            </a:r>
            <a:r>
              <a:rPr lang="en-US" dirty="0" err="1"/>
              <a:t>v,u</a:t>
            </a:r>
            <a:r>
              <a:rPr lang="en-US" dirty="0"/>
              <a:t>)</a:t>
            </a:r>
            <a:r>
              <a:rPr lang="en-US" dirty="0">
                <a:sym typeface="Symbol" panose="05050102010706020507"/>
              </a:rPr>
              <a:t>E}</a:t>
            </a:r>
            <a:endParaRPr lang="en-US" dirty="0">
              <a:sym typeface="Symbol" panose="05050102010706020507"/>
            </a:endParaRPr>
          </a:p>
          <a:p>
            <a:pPr lvl="2"/>
            <a:r>
              <a:rPr lang="en-US" dirty="0">
                <a:sym typeface="Symbol" panose="05050102010706020507"/>
              </a:rPr>
              <a:t>Allow for backflow.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Edges in residual network is set of all edges in G’ with </a:t>
            </a:r>
            <a:r>
              <a:rPr lang="en-US" dirty="0" err="1">
                <a:sym typeface="Symbol" panose="05050102010706020507"/>
              </a:rPr>
              <a:t>c</a:t>
            </a:r>
            <a:r>
              <a:rPr lang="en-US" baseline="-25000" dirty="0" err="1">
                <a:sym typeface="Symbol" panose="05050102010706020507"/>
              </a:rPr>
              <a:t>f</a:t>
            </a:r>
            <a:r>
              <a:rPr lang="en-US" dirty="0">
                <a:sym typeface="Symbol" panose="05050102010706020507"/>
              </a:rPr>
              <a:t>(</a:t>
            </a:r>
            <a:r>
              <a:rPr lang="en-US" dirty="0" err="1">
                <a:sym typeface="Symbol" panose="05050102010706020507"/>
              </a:rPr>
              <a:t>u,v</a:t>
            </a:r>
            <a:r>
              <a:rPr lang="en-US" dirty="0">
                <a:sym typeface="Symbol" panose="05050102010706020507"/>
              </a:rPr>
              <a:t>) &gt; 0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Using DFS or BFS, can find augmenting path in time O(V+E’) = O(E)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Algorithm takes time O(</a:t>
            </a:r>
            <a:r>
              <a:rPr lang="en-US" dirty="0" err="1">
                <a:sym typeface="Symbol" panose="05050102010706020507"/>
              </a:rPr>
              <a:t>E|f</a:t>
            </a:r>
            <a:r>
              <a:rPr lang="en-US" dirty="0">
                <a:sym typeface="Symbol" panose="05050102010706020507"/>
              </a:rPr>
              <a:t>*|)</a:t>
            </a:r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0200" y="990600"/>
            <a:ext cx="3657600" cy="513556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Ford-Fulkerson Method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initialize f = 0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Compute residual network G</a:t>
            </a:r>
            <a:r>
              <a:rPr lang="en-US" sz="1400" b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while (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 augmenting path </a:t>
            </a:r>
            <a:r>
              <a:rPr lang="en-US" sz="1400" b="1" i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p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in G</a:t>
            </a:r>
            <a:r>
              <a:rPr lang="en-US" sz="1400" b="1" baseline="-25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f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	augment flow f along p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recompute G</a:t>
            </a:r>
            <a:r>
              <a:rPr lang="en-US" sz="1400" b="1" baseline="-25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f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return f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952"/>
    </mc:Choice>
    <mc:Fallback>
      <p:transition spd="slow" advTm="120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with Basic F-F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go very slowly if you make poor choices.</a:t>
            </a:r>
            <a:endParaRPr lang="en-US" dirty="0"/>
          </a:p>
          <a:p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2252663"/>
            <a:ext cx="3409950" cy="3142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Ink 3"/>
          <p:cNvSpPr/>
          <p:nvPr/>
        </p:nvSpPr>
        <p:spPr bwMode="auto">
          <a:xfrm>
            <a:off x="2416320" y="2325960"/>
            <a:ext cx="5959800" cy="26834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161"/>
    </mc:Choice>
    <mc:Fallback>
      <p:transition spd="slow" advTm="170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 Edmonds-Karp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the basic Ford-Fulkerson Algorithm, but at each point choose the augmenting path as the path with the fewest number of edges from s to t.</a:t>
            </a:r>
            <a:endParaRPr lang="en-US" dirty="0"/>
          </a:p>
          <a:p>
            <a:pPr lvl="1"/>
            <a:r>
              <a:rPr lang="en-US" dirty="0"/>
              <a:t>Shortest path when each edge has unit weight</a:t>
            </a:r>
            <a:endParaRPr lang="en-US" dirty="0"/>
          </a:p>
          <a:p>
            <a:pPr lvl="2"/>
            <a:r>
              <a:rPr lang="en-US" dirty="0"/>
              <a:t>Use Dijkstra’s Lowest-cost-first-search algorithm to find it</a:t>
            </a:r>
            <a:endParaRPr lang="en-US" dirty="0"/>
          </a:p>
          <a:p>
            <a:r>
              <a:rPr lang="en-US" dirty="0"/>
              <a:t> 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68"/>
    </mc:Choice>
    <mc:Fallback>
      <p:transition spd="slow" advTm="36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Edmonds-Karp 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447800"/>
            <a:ext cx="6754586" cy="3886200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89"/>
    </mc:Choice>
    <mc:Fallback>
      <p:transition spd="slow" advTm="27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1600200"/>
            <a:ext cx="5181600" cy="42825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Edmonds-Karp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minimum cut has capacity 6, so when we reach a flow of 6 we can stop.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70"/>
    </mc:Choice>
    <mc:Fallback>
      <p:transition spd="slow" advTm="64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Edmonds-Karp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the shortest path and augment it</a:t>
            </a:r>
            <a:endParaRPr lang="en-US" dirty="0"/>
          </a:p>
          <a:p>
            <a:pPr lvl="1"/>
            <a:r>
              <a:rPr lang="en-US" dirty="0"/>
              <a:t>Least number of edges</a:t>
            </a:r>
            <a:endParaRPr lang="en-US" dirty="0"/>
          </a:p>
          <a:p>
            <a:pPr lvl="1"/>
            <a:r>
              <a:rPr lang="en-US" dirty="0"/>
              <a:t>3 choices here (SABT, SADT, SCDT)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607741"/>
            <a:ext cx="6019800" cy="3518422"/>
          </a:xfrm>
          <a:prstGeom prst="rect">
            <a:avLst/>
          </a:prstGeom>
        </p:spPr>
      </p:pic>
      <p:sp>
        <p:nvSpPr>
          <p:cNvPr id="5" name="Ink 4"/>
          <p:cNvSpPr/>
          <p:nvPr/>
        </p:nvSpPr>
        <p:spPr bwMode="auto">
          <a:xfrm>
            <a:off x="1914120" y="3128760"/>
            <a:ext cx="4741200" cy="275364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144"/>
    </mc:Choice>
    <mc:Fallback>
      <p:transition spd="slow" advTm="63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Edmonds-Karp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 shortest path in residual graph</a:t>
            </a:r>
            <a:endParaRPr lang="en-US" dirty="0"/>
          </a:p>
          <a:p>
            <a:r>
              <a:rPr lang="en-US" dirty="0"/>
              <a:t>After this, flow = 6, so we are done.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09800"/>
            <a:ext cx="6248400" cy="359497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34"/>
    </mc:Choice>
    <mc:Fallback>
      <p:transition spd="slow" advTm="38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Crude Analysis:  Edmonds-Karp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Edmonds-Karp algorithm does at most O(VE) augmentations</a:t>
            </a:r>
            <a:endParaRPr lang="en-US" dirty="0"/>
          </a:p>
          <a:p>
            <a:r>
              <a:rPr lang="en-US" dirty="0"/>
              <a:t>Each augmentation causes one edge to “disappear” from the residual network.</a:t>
            </a:r>
            <a:endParaRPr lang="en-US" dirty="0"/>
          </a:p>
          <a:p>
            <a:pPr lvl="1"/>
            <a:r>
              <a:rPr lang="en-US" dirty="0"/>
              <a:t>It can only be put back on a longer path.</a:t>
            </a:r>
            <a:endParaRPr lang="en-US" dirty="0"/>
          </a:p>
          <a:p>
            <a:pPr lvl="1"/>
            <a:r>
              <a:rPr lang="en-US" dirty="0"/>
              <a:t>Since the paths must be simple paths, for each edge there are O(V) possible longer paths.</a:t>
            </a:r>
            <a:endParaRPr lang="en-US" dirty="0"/>
          </a:p>
          <a:p>
            <a:pPr lvl="1"/>
            <a:r>
              <a:rPr lang="en-US" dirty="0"/>
              <a:t>So each edge can be augmented at most O(V) times</a:t>
            </a:r>
            <a:endParaRPr lang="en-US" dirty="0"/>
          </a:p>
          <a:p>
            <a:pPr lvl="1"/>
            <a:r>
              <a:rPr lang="en-US" dirty="0"/>
              <a:t>And there are E=O(E) edges.</a:t>
            </a:r>
            <a:endParaRPr lang="en-US" dirty="0"/>
          </a:p>
          <a:p>
            <a:r>
              <a:rPr lang="en-US" dirty="0"/>
              <a:t>The while loop in Ford-Fulkerson takes O(E) time</a:t>
            </a:r>
            <a:endParaRPr lang="en-US" dirty="0"/>
          </a:p>
          <a:p>
            <a:r>
              <a:rPr lang="en-US" dirty="0"/>
              <a:t>So Edmonds-Karp runs in time O(VE</a:t>
            </a:r>
            <a:r>
              <a:rPr lang="en-US" baseline="30000" dirty="0"/>
              <a:t>2</a:t>
            </a:r>
            <a:r>
              <a:rPr lang="en-US" dirty="0"/>
              <a:t>)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382"/>
    </mc:Choice>
    <mc:Fallback>
      <p:transition spd="slow" advTm="106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4352</Words>
  <Application>WPS Presentation</Application>
  <PresentationFormat>On-screen Show (4:3)</PresentationFormat>
  <Paragraphs>131</Paragraphs>
  <Slides>17</Slides>
  <Notes>0</Notes>
  <HiddenSlides>0</HiddenSlides>
  <MMClips>34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Arial</vt:lpstr>
      <vt:lpstr>SimSun</vt:lpstr>
      <vt:lpstr>Wingdings</vt:lpstr>
      <vt:lpstr>Symbol</vt:lpstr>
      <vt:lpstr>Calibri</vt:lpstr>
      <vt:lpstr>Microsoft YaHei</vt:lpstr>
      <vt:lpstr>Arial Unicode MS</vt:lpstr>
      <vt:lpstr>Courier New</vt:lpstr>
      <vt:lpstr>Office Theme</vt:lpstr>
      <vt:lpstr>Custom Design</vt:lpstr>
      <vt:lpstr>Basic Ford-Fulkerson Method (rephrased)</vt:lpstr>
      <vt:lpstr>Basic F-F Method Analysis</vt:lpstr>
      <vt:lpstr>Problem with Basic F-F Method</vt:lpstr>
      <vt:lpstr>Solution:  Edmonds-Karp Algorithm</vt:lpstr>
      <vt:lpstr>Edmonds-Karp 1</vt:lpstr>
      <vt:lpstr>Edmonds-Karp 2</vt:lpstr>
      <vt:lpstr>Edmonds-Karp 3</vt:lpstr>
      <vt:lpstr>Edmonds-Karp 4</vt:lpstr>
      <vt:lpstr>Crude Analysis:  Edmonds-Karp Algorithm</vt:lpstr>
      <vt:lpstr>Finding the Minimum Cut Edges</vt:lpstr>
      <vt:lpstr>Bipartite Matching</vt:lpstr>
      <vt:lpstr>Pictorial</vt:lpstr>
      <vt:lpstr>Bipartite Matching as Network Flow</vt:lpstr>
      <vt:lpstr>Tripartite Matching I</vt:lpstr>
      <vt:lpstr>Tripartite Matching II - example</vt:lpstr>
      <vt:lpstr>Tripartite Matching III - example</vt:lpstr>
      <vt:lpstr>Tripartite Matching IV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111</cp:revision>
  <dcterms:created xsi:type="dcterms:W3CDTF">2015-02-02T20:26:00Z</dcterms:created>
  <dcterms:modified xsi:type="dcterms:W3CDTF">2021-05-07T03:33:18Z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